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39"/>
  </p:notesMasterIdLst>
  <p:handoutMasterIdLst>
    <p:handoutMasterId r:id="rId40"/>
  </p:handoutMasterIdLst>
  <p:sldIdLst>
    <p:sldId id="257" r:id="rId5"/>
    <p:sldId id="389" r:id="rId6"/>
    <p:sldId id="413" r:id="rId7"/>
    <p:sldId id="384" r:id="rId8"/>
    <p:sldId id="317" r:id="rId9"/>
    <p:sldId id="261" r:id="rId10"/>
    <p:sldId id="267" r:id="rId11"/>
    <p:sldId id="392" r:id="rId12"/>
    <p:sldId id="393" r:id="rId13"/>
    <p:sldId id="269" r:id="rId14"/>
    <p:sldId id="394" r:id="rId15"/>
    <p:sldId id="395" r:id="rId16"/>
    <p:sldId id="271" r:id="rId17"/>
    <p:sldId id="396" r:id="rId18"/>
    <p:sldId id="397" r:id="rId19"/>
    <p:sldId id="398" r:id="rId20"/>
    <p:sldId id="401" r:id="rId21"/>
    <p:sldId id="402" r:id="rId22"/>
    <p:sldId id="403" r:id="rId23"/>
    <p:sldId id="404" r:id="rId24"/>
    <p:sldId id="399" r:id="rId25"/>
    <p:sldId id="405" r:id="rId26"/>
    <p:sldId id="406" r:id="rId27"/>
    <p:sldId id="407" r:id="rId28"/>
    <p:sldId id="408" r:id="rId29"/>
    <p:sldId id="400" r:id="rId30"/>
    <p:sldId id="409" r:id="rId31"/>
    <p:sldId id="410" r:id="rId32"/>
    <p:sldId id="411" r:id="rId33"/>
    <p:sldId id="412" r:id="rId34"/>
    <p:sldId id="279" r:id="rId35"/>
    <p:sldId id="321" r:id="rId36"/>
    <p:sldId id="414" r:id="rId37"/>
    <p:sldId id="39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3725" autoAdjust="0"/>
  </p:normalViewPr>
  <p:slideViewPr>
    <p:cSldViewPr snapToGrid="0">
      <p:cViewPr varScale="1">
        <p:scale>
          <a:sx n="67" d="100"/>
          <a:sy n="67" d="100"/>
        </p:scale>
        <p:origin x="816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191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C1D-F243-42AB-ADF2-E7CB4E04900E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CDBB5-5B4A-4483-935D-A73935186B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CE34E-5667-4A32-A6BA-10C7A552BC63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E34D-CFF1-4FFE-815B-D050E7ED2D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42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259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47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692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60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31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3A999-5E0E-42CA-8400-604AE921FF7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9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Autofit/>
          </a:bodyPr>
          <a:lstStyle/>
          <a:p>
            <a:r>
              <a:rPr lang="en-US" sz="4800" dirty="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 dirty="0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593C-9166-4B72-AE94-8BA707DA0663}" type="datetimeFigureOut">
              <a:rPr lang="en-US" smtClean="0"/>
              <a:pPr/>
              <a:t>8/25/2022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7F04-5B4A-4B3A-B7B2-0498BAC8F1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3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anchor="b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anchor="t" anchorCtr="0"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ct val="120000"/>
              </a:lnSpc>
            </a:pPr>
            <a:r>
              <a:rPr lang="en-US" sz="1600" dirty="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anchor="b" anchorCtr="0">
            <a:no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>
            <a:noAutofit/>
          </a:bodyPr>
          <a:lstStyle>
            <a:lvl1pPr>
              <a:buNone/>
              <a:defRPr sz="2400"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anchor="b" anchorCtr="0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>
            <a:noAutofit/>
          </a:bodyPr>
          <a:lstStyle/>
          <a:p>
            <a:r>
              <a:rPr lang="en-US" dirty="0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>
            <a:noAutofit/>
          </a:bodyPr>
          <a:lstStyle>
            <a:lvl1pPr>
              <a:buNone/>
              <a:defRPr sz="20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>
            <a:noAutofit/>
          </a:bodyPr>
          <a:lstStyle>
            <a:lvl1pPr>
              <a:buNone/>
              <a:defRPr sz="18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sz="48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US"/>
              <a:t>Tuesday, February 2,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  <p:sldLayoutId id="214748373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azure/virtual-network/virtual-networks-faq" TargetMode="External"/><Relationship Id="rId2" Type="http://schemas.openxmlformats.org/officeDocument/2006/relationships/hyperlink" Target="https://www.calculator.net/ip-subnet-calculator.html" TargetMode="Externa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evry.percipio.com/courses/c7ef0333-8560-403f-a004-9c5c843866b0/videos/2658bbe6-ee97-438b-a376-fbb079c3b3a0" TargetMode="External"/><Relationship Id="rId2" Type="http://schemas.openxmlformats.org/officeDocument/2006/relationships/hyperlink" Target="https://docs.microsoft.com/en-us/azure/storage/blobs/access-tiers-overview" TargetMode="Externa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051551"/>
            <a:ext cx="3565524" cy="2384898"/>
          </a:xfrm>
        </p:spPr>
        <p:txBody>
          <a:bodyPr anchor="b" anchorCtr="0">
            <a:normAutofit/>
          </a:bodyPr>
          <a:lstStyle/>
          <a:p>
            <a:r>
              <a:rPr lang="en-US" dirty="0"/>
              <a:t>Fundamental of Cloud Computing</a:t>
            </a:r>
          </a:p>
        </p:txBody>
      </p:sp>
      <p:pic>
        <p:nvPicPr>
          <p:cNvPr id="14" name="Picture Placeholder 13" descr="Data Points Digital background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>
            <a:normAutofit/>
          </a:bodyPr>
          <a:lstStyle/>
          <a:p>
            <a:r>
              <a:rPr lang="en-US" dirty="0"/>
              <a:t>Walter Williams</a:t>
            </a:r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3C22B73B-8888-45A2-85B6-7AB09F8DE173}"/>
              </a:ext>
            </a:extLst>
          </p:cNvPr>
          <p:cNvSpPr txBox="1">
            <a:spLocks/>
          </p:cNvSpPr>
          <p:nvPr/>
        </p:nvSpPr>
        <p:spPr>
          <a:xfrm>
            <a:off x="2133600" y="990600"/>
            <a:ext cx="7924800" cy="541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1. With a /24 network prefix, how many </a:t>
            </a:r>
            <a:r>
              <a:rPr lang="en-US" sz="1600" b="1" dirty="0"/>
              <a:t>usable</a:t>
            </a:r>
            <a:r>
              <a:rPr lang="en-US" sz="1600" dirty="0"/>
              <a:t> IPv4 host addresses are there? [hint: you learned this in NETW191]</a:t>
            </a:r>
          </a:p>
          <a:p>
            <a:r>
              <a:rPr lang="en-US" sz="1600" dirty="0"/>
              <a:t>Answer here:</a:t>
            </a:r>
          </a:p>
          <a:p>
            <a:r>
              <a:rPr lang="en-US" sz="1600" dirty="0"/>
              <a:t>2^8 – 2 = 256 – 2 = 254</a:t>
            </a:r>
          </a:p>
          <a:p>
            <a:endParaRPr lang="en-US" sz="1600" dirty="0"/>
          </a:p>
          <a:p>
            <a:r>
              <a:rPr lang="en-US" sz="1600" dirty="0"/>
              <a:t>2. Given the answer above, why is the number of available IP addresses for Subnet0 (10.0.0.0/24) or Subnet1 (10.0.1.0/24) shown as 251? [hint: where did the missing addresses go?]</a:t>
            </a:r>
          </a:p>
          <a:p>
            <a:r>
              <a:rPr lang="en-US" sz="1600" dirty="0"/>
              <a:t>Answer here:</a:t>
            </a:r>
          </a:p>
          <a:p>
            <a:r>
              <a:rPr lang="en-US" sz="1600" dirty="0"/>
              <a:t>10.0.X.0 : Network address</a:t>
            </a:r>
          </a:p>
          <a:p>
            <a:r>
              <a:rPr lang="en-US" sz="1600" dirty="0"/>
              <a:t>192.168.1.1 : Reserved by Azure for the default gateway</a:t>
            </a:r>
          </a:p>
          <a:p>
            <a:r>
              <a:rPr lang="en-US" sz="1600" dirty="0"/>
              <a:t>192.168.1.2, 192.168.1.3: Reserved by Azure to may the Azure DNS Ips to the </a:t>
            </a:r>
            <a:r>
              <a:rPr lang="en-US" sz="1600" dirty="0" err="1"/>
              <a:t>Vnet</a:t>
            </a:r>
            <a:r>
              <a:rPr lang="en-US" sz="1600" dirty="0"/>
              <a:t> space</a:t>
            </a:r>
          </a:p>
          <a:p>
            <a:r>
              <a:rPr lang="en-US" sz="1600" dirty="0"/>
              <a:t>192.168.1.255 : Network broadcast address.</a:t>
            </a:r>
          </a:p>
          <a:p>
            <a:endParaRPr lang="en-US" sz="1600" dirty="0"/>
          </a:p>
          <a:p>
            <a:r>
              <a:rPr lang="en-US" sz="1600" dirty="0"/>
              <a:t>References (here are two examples to get your research started):</a:t>
            </a:r>
          </a:p>
          <a:p>
            <a:r>
              <a:rPr lang="en-US" sz="1600" dirty="0"/>
              <a:t>1. IP Subnet Calculator, </a:t>
            </a:r>
            <a:r>
              <a:rPr lang="en-US" sz="1600" dirty="0">
                <a:hlinkClick r:id="rId2"/>
              </a:rPr>
              <a:t>https://www.calculator.net/ip-subnet-calculator.html</a:t>
            </a:r>
            <a:endParaRPr lang="en-US" sz="1600" dirty="0"/>
          </a:p>
          <a:p>
            <a:r>
              <a:rPr lang="en-US" sz="1600" dirty="0"/>
              <a:t>2. Azure Virtual Network frequently asked questions, </a:t>
            </a:r>
            <a:r>
              <a:rPr lang="en-US" sz="1600" dirty="0">
                <a:hlinkClick r:id="rId3"/>
              </a:rPr>
              <a:t>https://docs.microsoft.com/en-us/azure/virtual-network/virtual-networks-faq</a:t>
            </a:r>
            <a:endParaRPr lang="en-US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EC6425-D2AA-4ED7-8955-375BF90E2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04800"/>
            <a:ext cx="5486400" cy="5667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b="0" dirty="0">
                <a:latin typeface="+mn-lt"/>
                <a:ea typeface="+mn-ea"/>
                <a:cs typeface="+mn-cs"/>
              </a:rPr>
              <a:t>Creating a VNet with Two Subnets</a:t>
            </a:r>
          </a:p>
        </p:txBody>
      </p:sp>
    </p:spTree>
    <p:extLst>
      <p:ext uri="{BB962C8B-B14F-4D97-AF65-F5344CB8AC3E}">
        <p14:creationId xmlns:p14="http://schemas.microsoft.com/office/powerpoint/2010/main" val="9831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914900" y="279596"/>
            <a:ext cx="236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>
                <a:latin typeface="+mn-lt"/>
                <a:ea typeface="+mn-ea"/>
                <a:cs typeface="+mn-cs"/>
              </a:rPr>
              <a:t>Deploying VMs into Subnets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A6E2DC-28BF-6448-4B2D-BA5A07984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852" y="1682259"/>
            <a:ext cx="9468198" cy="432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93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914900" y="-2498"/>
            <a:ext cx="2362200" cy="1600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>
                <a:latin typeface="+mn-lt"/>
                <a:ea typeface="+mn-ea"/>
                <a:cs typeface="+mn-cs"/>
              </a:rPr>
              <a:t>Deploying VMs into Subnets cont’d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84B9E8-6078-ED96-579C-AD6C0F1C0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783" y="1878468"/>
            <a:ext cx="9854660" cy="404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47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914900" y="0"/>
            <a:ext cx="23622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>
                <a:latin typeface="+mn-lt"/>
                <a:ea typeface="+mn-ea"/>
                <a:cs typeface="+mn-cs"/>
              </a:rPr>
              <a:t>Deploying VMs into Subnets cont’d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08122C-BCEC-87AC-64B7-DFF89E0D2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51" y="1890857"/>
            <a:ext cx="9992970" cy="318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69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96022" y="331763"/>
            <a:ext cx="22860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Verifying Connectivity between VMs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F779C-0745-5A5A-EAF1-68376318F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659" y="2225733"/>
            <a:ext cx="6167513" cy="430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953000" y="351797"/>
            <a:ext cx="22860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Verifying Connectivity between VMs</a:t>
            </a:r>
          </a:p>
          <a:p>
            <a:pPr lvl="0"/>
            <a:r>
              <a:rPr lang="en-US" sz="2800" dirty="0"/>
              <a:t>cont’d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6A2ED2-D232-679A-95E7-05D477063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151918"/>
            <a:ext cx="6096000" cy="435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08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7950" y="0"/>
            <a:ext cx="12192000" cy="6858000"/>
          </a:xfr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671" y="196901"/>
            <a:ext cx="3502855" cy="3433810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Azure</a:t>
            </a:r>
            <a:b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Virtual Machine</a:t>
            </a:r>
            <a:b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Security 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 dirty="0">
                <a:latin typeface="+mn-lt"/>
                <a:ea typeface="+mn-ea"/>
                <a:cs typeface="+mn-cs"/>
              </a:rPr>
              <a:t>Part 3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26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871539" y="670180"/>
            <a:ext cx="2572144" cy="158104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</a:t>
            </a:r>
            <a:r>
              <a:rPr lang="en-US" sz="1600" i="1" dirty="0"/>
              <a:t>NETW211-VM-My Initials </a:t>
            </a:r>
            <a:r>
              <a:rPr lang="en-US" sz="1600" dirty="0"/>
              <a:t>page, with information such as the resource group name, subscription, public IP address, etc.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679156" y="390525"/>
            <a:ext cx="2833688" cy="866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Launching a VM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07266-CBCF-5866-4D47-C90DACCE0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293" y="2251227"/>
            <a:ext cx="6400800" cy="442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89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527048" y="1064418"/>
            <a:ext cx="2533650" cy="14525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</a:t>
            </a:r>
            <a:r>
              <a:rPr lang="en-US" sz="1600" i="1" dirty="0"/>
              <a:t>azureuser@NETW211-VM-Your Initials </a:t>
            </a:r>
            <a:r>
              <a:rPr lang="en-US" sz="1600" dirty="0"/>
              <a:t>window showing the IPv4 address of the VM in the Azure cloud.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29200" y="342901"/>
            <a:ext cx="3200402" cy="1028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Connecting to the VM via SSH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22D7B6-D2BF-EA6F-0604-2924842B7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10" y="2771776"/>
            <a:ext cx="9051780" cy="274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02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2085974" y="1591300"/>
            <a:ext cx="2386013" cy="118047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</a:t>
            </a:r>
            <a:r>
              <a:rPr lang="en-US" sz="1600" i="1" dirty="0"/>
              <a:t>Inbound port rules </a:t>
            </a:r>
            <a:r>
              <a:rPr lang="en-US" sz="1600" dirty="0"/>
              <a:t>section with the newly added </a:t>
            </a:r>
            <a:r>
              <a:rPr lang="en-US" sz="1600" i="1" dirty="0"/>
              <a:t>Allow Ping </a:t>
            </a:r>
            <a:r>
              <a:rPr lang="en-US" sz="1600" dirty="0"/>
              <a:t>rule.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724400" y="609600"/>
            <a:ext cx="2776538" cy="981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Configuring an NSG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878B5E-5B17-41D5-F67C-2337EEB2D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361" y="3432796"/>
            <a:ext cx="10180433" cy="183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02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/>
          <a:lstStyle/>
          <a:p>
            <a:r>
              <a:rPr lang="en-US" dirty="0"/>
              <a:t>Virtual Machine Instances</a:t>
            </a:r>
          </a:p>
          <a:p>
            <a:r>
              <a:rPr lang="en-US" dirty="0"/>
              <a:t>Virtual Private Cloud</a:t>
            </a:r>
          </a:p>
          <a:p>
            <a:r>
              <a:rPr lang="en-US" dirty="0"/>
              <a:t>Azure Virtual Machine Security</a:t>
            </a:r>
          </a:p>
          <a:p>
            <a:r>
              <a:rPr lang="en-US" dirty="0"/>
              <a:t>Cloud Storage</a:t>
            </a:r>
          </a:p>
          <a:p>
            <a:r>
              <a:rPr lang="en-US" dirty="0"/>
              <a:t>Cloud Monitoring</a:t>
            </a:r>
          </a:p>
          <a:p>
            <a:endParaRPr lang="en-US" dirty="0"/>
          </a:p>
        </p:txBody>
      </p:sp>
      <p:pic>
        <p:nvPicPr>
          <p:cNvPr id="8" name="Picture Placeholder 7" descr="Digital Data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8928" y="1596771"/>
            <a:ext cx="3448558" cy="3448558"/>
          </a:xfrm>
        </p:spPr>
      </p:pic>
      <p:pic>
        <p:nvPicPr>
          <p:cNvPr id="10" name="Picture Placeholder 9" descr="Data Points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8575" y="596392"/>
            <a:ext cx="2263776" cy="2263776"/>
          </a:xfrm>
        </p:spPr>
      </p:pic>
      <p:pic>
        <p:nvPicPr>
          <p:cNvPr id="12" name="Picture Placeholder 11" descr="Data Background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1612" y="3324733"/>
            <a:ext cx="2936876" cy="2936876"/>
          </a:xfrm>
        </p:spPr>
      </p:pic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01DF4D0-78BC-4C8C-9570-26F0B225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719137" y="985837"/>
            <a:ext cx="2133599" cy="13716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successful ping result from my local computer to the VM in the Azure cloud.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257895" y="457200"/>
            <a:ext cx="3676210" cy="800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Configuring an NSG</a:t>
            </a:r>
          </a:p>
          <a:p>
            <a:pPr lvl="0"/>
            <a:r>
              <a:rPr lang="en-US" sz="2800" dirty="0"/>
              <a:t>cont’d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FC094-30D9-C159-D81E-5EC57E569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262" y="1942458"/>
            <a:ext cx="6363588" cy="46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16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7950" y="0"/>
            <a:ext cx="12192000" cy="6858000"/>
          </a:xfr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671" y="196901"/>
            <a:ext cx="3502855" cy="3433810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Cloud Storage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 dirty="0">
                <a:latin typeface="+mn-lt"/>
                <a:ea typeface="+mn-ea"/>
                <a:cs typeface="+mn-cs"/>
              </a:rPr>
              <a:t>Part 5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513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733549" y="552450"/>
            <a:ext cx="2366963" cy="16383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browser window with the image uploaded from my local computer and the URL on top of the window.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991100" y="228600"/>
            <a:ext cx="2681288" cy="1057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Uploading and Accessing a File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D325B6-5407-F248-CB9D-83EEB3428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289" y="2420915"/>
            <a:ext cx="8199872" cy="370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67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3C22B73B-8888-45A2-85B6-7AB09F8DE173}"/>
              </a:ext>
            </a:extLst>
          </p:cNvPr>
          <p:cNvSpPr txBox="1">
            <a:spLocks/>
          </p:cNvSpPr>
          <p:nvPr/>
        </p:nvSpPr>
        <p:spPr>
          <a:xfrm>
            <a:off x="2133600" y="1219201"/>
            <a:ext cx="8077200" cy="489823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What does the </a:t>
            </a:r>
            <a:r>
              <a:rPr lang="en-US" sz="1600" i="1" dirty="0"/>
              <a:t>access tier </a:t>
            </a:r>
            <a:r>
              <a:rPr lang="en-US" sz="1600" dirty="0"/>
              <a:t>setting do? What are the Azure blob storage access tiers?</a:t>
            </a:r>
          </a:p>
          <a:p>
            <a:r>
              <a:rPr lang="en-US" sz="1600" dirty="0"/>
              <a:t>[hint: in the Azure portal, on the </a:t>
            </a:r>
            <a:r>
              <a:rPr lang="en-US" sz="1600" i="1" dirty="0"/>
              <a:t>Upload blob </a:t>
            </a:r>
            <a:r>
              <a:rPr lang="en-US" sz="1600" dirty="0"/>
              <a:t>page, under </a:t>
            </a:r>
            <a:r>
              <a:rPr lang="en-US" sz="1600" i="1" dirty="0"/>
              <a:t>Advanced</a:t>
            </a:r>
            <a:r>
              <a:rPr lang="en-US" sz="1600" dirty="0"/>
              <a:t>, click the ? circle above the </a:t>
            </a:r>
            <a:r>
              <a:rPr lang="en-US" sz="1600" i="1" dirty="0"/>
              <a:t>Access tier </a:t>
            </a:r>
            <a:r>
              <a:rPr lang="en-US" sz="1600" dirty="0"/>
              <a:t>box.] </a:t>
            </a:r>
          </a:p>
          <a:p>
            <a:r>
              <a:rPr lang="en-US" sz="1600" dirty="0"/>
              <a:t>Answer here: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Segoe UI" panose="020B0502040204020203" pitchFamily="34" charset="0"/>
              </a:rPr>
              <a:t>Hot tier</a:t>
            </a:r>
            <a:r>
              <a:rPr lang="en-US" sz="2000" dirty="0">
                <a:latin typeface="Segoe UI" panose="020B0502040204020203" pitchFamily="34" charset="0"/>
              </a:rPr>
              <a:t> - An online tier optimized for storing data that is accessed or modified frequently. The Hot tier has the highest storage costs, but the lowest access costs.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Segoe UI" panose="020B0502040204020203" pitchFamily="34" charset="0"/>
              </a:rPr>
              <a:t>Cool tier</a:t>
            </a:r>
            <a:r>
              <a:rPr lang="en-US" sz="2000" dirty="0">
                <a:latin typeface="Segoe UI" panose="020B0502040204020203" pitchFamily="34" charset="0"/>
              </a:rPr>
              <a:t> - An online tier optimized for storing data that is infrequently accessed or modified. Data in the Cool tier should be stored for a minimum of 30 days. The Cool tier has lower storage costs and higher access costs compared to the Hot tier.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Segoe UI" panose="020B0502040204020203" pitchFamily="34" charset="0"/>
              </a:rPr>
              <a:t>Archive tier</a:t>
            </a:r>
            <a:r>
              <a:rPr lang="en-US" sz="2000" dirty="0">
                <a:latin typeface="Segoe UI" panose="020B0502040204020203" pitchFamily="34" charset="0"/>
              </a:rPr>
              <a:t> - An offline tier optimized for storing data that is rarely accessed, and that has flexible latency requirements, on the order of hours. Data in the Archive tier should be stored for a minimum of 180 days.</a:t>
            </a:r>
          </a:p>
          <a:p>
            <a:endParaRPr lang="en-US" sz="1600" dirty="0"/>
          </a:p>
          <a:p>
            <a:r>
              <a:rPr lang="en-US" sz="1600" dirty="0"/>
              <a:t>References (here are two examples to get your research started):</a:t>
            </a:r>
          </a:p>
          <a:p>
            <a:r>
              <a:rPr lang="en-US" sz="1600" dirty="0"/>
              <a:t>1. Hot, Cool, and Archive access tiers for blob data, </a:t>
            </a:r>
            <a:r>
              <a:rPr lang="en-US" sz="1600" dirty="0">
                <a:hlinkClick r:id="rId2"/>
              </a:rPr>
              <a:t>https://docs.microsoft.com/en-us/azure/storage/blobs/access-tiers-overview</a:t>
            </a:r>
            <a:endParaRPr lang="en-US" sz="1600" dirty="0"/>
          </a:p>
          <a:p>
            <a:r>
              <a:rPr lang="en-US" sz="1600" dirty="0"/>
              <a:t>2. Azure Blob Storage Access Tiers, </a:t>
            </a:r>
            <a:r>
              <a:rPr lang="en-US" sz="1600" dirty="0">
                <a:hlinkClick r:id="rId3"/>
              </a:rPr>
              <a:t>https://devry.percipio.com/courses/c7ef0333-8560-403f-a004-9c5c843866b0/videos/2658bbe6-ee97-438b-a376-fbb079c3b3a0</a:t>
            </a:r>
            <a:endParaRPr lang="en-US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EC6425-D2AA-4ED7-8955-375BF90E2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421480"/>
            <a:ext cx="5486400" cy="638175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/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3885053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370381" y="876300"/>
            <a:ext cx="2344243" cy="158115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browser window with the “</a:t>
            </a:r>
            <a:r>
              <a:rPr lang="en-US" sz="1600" i="1" dirty="0"/>
              <a:t>This is the original version, with my Initials</a:t>
            </a:r>
            <a:r>
              <a:rPr lang="en-US" sz="1600" dirty="0"/>
              <a:t>” message and the URL on top of the window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704766" y="571601"/>
            <a:ext cx="220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Creating Blob Snapshots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AB8B37-EE74-A334-896D-95BC93339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407" y="3162299"/>
            <a:ext cx="9983707" cy="19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053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695450" y="1504950"/>
            <a:ext cx="2090738" cy="192405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browser window with the “</a:t>
            </a:r>
            <a:r>
              <a:rPr lang="en-US" sz="1600" i="1" dirty="0"/>
              <a:t>This is the first revised version with my Initials</a:t>
            </a:r>
            <a:r>
              <a:rPr lang="en-US" sz="1600" dirty="0"/>
              <a:t>” message and the URL on top of the window.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4019550" y="576262"/>
            <a:ext cx="4152900" cy="723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Enabling Blob Versioning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E6AE4A-9831-D221-294D-880EEB633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217" y="4114801"/>
            <a:ext cx="9735583" cy="154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67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7950" y="0"/>
            <a:ext cx="12192000" cy="6858000"/>
          </a:xfr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671" y="196901"/>
            <a:ext cx="3981157" cy="3433809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Cloud Monitoring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 dirty="0">
                <a:latin typeface="+mn-lt"/>
                <a:ea typeface="+mn-ea"/>
                <a:cs typeface="+mn-cs"/>
              </a:rPr>
              <a:t>Part 6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58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905000" y="609600"/>
            <a:ext cx="1943100" cy="1600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This screenshot should show the “VM-Status-Change” action group on the </a:t>
            </a:r>
            <a:r>
              <a:rPr lang="en-US" sz="1800" i="1" dirty="0"/>
              <a:t>Manage actions </a:t>
            </a:r>
            <a:r>
              <a:rPr lang="en-US" sz="1800" dirty="0"/>
              <a:t>page</a:t>
            </a:r>
            <a:r>
              <a:rPr lang="en-US" sz="1600" dirty="0"/>
              <a:t>. </a:t>
            </a:r>
            <a:endParaRPr lang="en-US" sz="1600" u="sng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67299" y="231127"/>
            <a:ext cx="2176463" cy="1978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Setting up an Action Group and Notifications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F363FF-8792-D5BC-2141-B5CDDF21D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3429001"/>
            <a:ext cx="8915400" cy="197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48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905000" y="723900"/>
            <a:ext cx="2057400" cy="1600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</a:t>
            </a:r>
            <a:r>
              <a:rPr lang="en-US" sz="1600" i="1" dirty="0"/>
              <a:t>Alert rules</a:t>
            </a:r>
            <a:r>
              <a:rPr lang="en-US" sz="1600" dirty="0"/>
              <a:t> window showing the </a:t>
            </a:r>
            <a:r>
              <a:rPr lang="en-US" sz="1600" i="1" dirty="0"/>
              <a:t>VM-Deallocate</a:t>
            </a:r>
            <a:r>
              <a:rPr lang="en-US" sz="1600" dirty="0"/>
              <a:t> and </a:t>
            </a:r>
            <a:r>
              <a:rPr lang="en-US" sz="1600" i="1" dirty="0"/>
              <a:t>VM-Restart</a:t>
            </a:r>
            <a:r>
              <a:rPr lang="en-US" sz="1600" dirty="0"/>
              <a:t> rules.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210175" y="346136"/>
            <a:ext cx="1771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2800" dirty="0"/>
              <a:t>Setting up Alert Rules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71D235-9B3B-CAAC-4084-ECCCC2F99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971800"/>
            <a:ext cx="8763000" cy="354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48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981200" y="794004"/>
            <a:ext cx="2205038" cy="136340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</a:t>
            </a:r>
            <a:r>
              <a:rPr lang="en-US" sz="1600" i="1" dirty="0"/>
              <a:t>‘VM-Restart’ was activated </a:t>
            </a:r>
            <a:r>
              <a:rPr lang="en-US" sz="1600" dirty="0"/>
              <a:t>email message with the date and time of the alert.</a:t>
            </a:r>
            <a:endParaRPr lang="en-US" sz="1600" u="sng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29200" y="228600"/>
            <a:ext cx="2400300" cy="1114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en-US" sz="2800" dirty="0"/>
              <a:t>Testing Alerts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C049E3-7F6C-46D9-9FDF-DC4D84D7F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630303"/>
            <a:ext cx="7315200" cy="412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86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/>
          <a:lstStyle/>
          <a:p>
            <a:r>
              <a:rPr lang="en-US" dirty="0"/>
              <a:t>Challenges</a:t>
            </a:r>
          </a:p>
        </p:txBody>
      </p:sp>
      <p:pic>
        <p:nvPicPr>
          <p:cNvPr id="18" name="Picture Placeholder 17" descr="A group of people sitting at a table">
            <a:extLst>
              <a:ext uri="{FF2B5EF4-FFF2-40B4-BE49-F238E27FC236}">
                <a16:creationId xmlns:a16="http://schemas.microsoft.com/office/drawing/2014/main" id="{E2536017-F539-430C-A901-70AB81CA61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3054096" cy="3776472"/>
          </a:xfrm>
        </p:spPr>
      </p:pic>
      <p:pic>
        <p:nvPicPr>
          <p:cNvPr id="20" name="Picture Placeholder 19" descr="Data Points Digital background">
            <a:extLst>
              <a:ext uri="{FF2B5EF4-FFF2-40B4-BE49-F238E27FC236}">
                <a16:creationId xmlns:a16="http://schemas.microsoft.com/office/drawing/2014/main" id="{528A7D8D-1AB5-46C4-93FA-D92C2FD516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3054096" y="0"/>
            <a:ext cx="3054096" cy="3776472"/>
          </a:xfrm>
        </p:spPr>
      </p:pic>
      <p:pic>
        <p:nvPicPr>
          <p:cNvPr id="25" name="Picture Placeholder 24" descr="Digital Graph Screen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904" y="0"/>
            <a:ext cx="3054096" cy="377647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3302E-502D-4151-81C9-5FD6AF95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3" name="Picture Placeholder 22" descr="A person drawing on a white board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6083808" y="0"/>
            <a:ext cx="3054096" cy="3776472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563" y="4508500"/>
            <a:ext cx="6267450" cy="2152600"/>
          </a:xfrm>
          <a:noFill/>
        </p:spPr>
        <p:txBody>
          <a:bodyPr>
            <a:normAutofit/>
          </a:bodyPr>
          <a:lstStyle/>
          <a:p>
            <a:r>
              <a:rPr lang="en-US" dirty="0"/>
              <a:t>Some of the challenges I faced in this course were:</a:t>
            </a:r>
          </a:p>
          <a:p>
            <a:pPr lvl="1"/>
            <a:r>
              <a:rPr lang="en-US" dirty="0"/>
              <a:t>Understanding  and creating subnets</a:t>
            </a:r>
          </a:p>
          <a:p>
            <a:pPr lvl="1"/>
            <a:r>
              <a:rPr lang="en-US" dirty="0"/>
              <a:t>Utilizing access tiers</a:t>
            </a:r>
          </a:p>
          <a:p>
            <a:pPr lvl="1"/>
            <a:r>
              <a:rPr lang="en-US" dirty="0"/>
              <a:t>Properly setting up action groups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977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FADDAB32-E602-42AB-85E5-81A683738955}"/>
              </a:ext>
            </a:extLst>
          </p:cNvPr>
          <p:cNvSpPr txBox="1">
            <a:spLocks/>
          </p:cNvSpPr>
          <p:nvPr/>
        </p:nvSpPr>
        <p:spPr>
          <a:xfrm>
            <a:off x="1952625" y="700088"/>
            <a:ext cx="2096814" cy="18288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This screenshot displays the </a:t>
            </a:r>
            <a:r>
              <a:rPr lang="en-US" sz="1600" i="1" dirty="0"/>
              <a:t>‘VM-Deallocate’ was activated </a:t>
            </a:r>
            <a:r>
              <a:rPr lang="en-US" sz="1600" dirty="0"/>
              <a:t>email message with the date and time of the alert.</a:t>
            </a:r>
            <a:endParaRPr lang="en-US" sz="1600" u="sng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29200" y="304800"/>
            <a:ext cx="2486026" cy="1309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sz="2800" dirty="0"/>
              <a:t>Testing Alerts cont’d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50CA2D-EB93-1A26-91C1-D72F637D2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530859"/>
            <a:ext cx="7772400" cy="431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20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C15EE852-24F1-4643-8082-AB45CFF2B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>
            <a:normAutofit/>
          </a:bodyPr>
          <a:lstStyle/>
          <a:p>
            <a:r>
              <a:rPr lang="en-US" dirty="0"/>
              <a:t>The way to get started is to quit talking and begin doing.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139825C-53C7-44F4-A064-9795CECD08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/>
          <a:lstStyle/>
          <a:p>
            <a:r>
              <a:rPr lang="en-US" dirty="0"/>
              <a:t>Walt Disney</a:t>
            </a:r>
          </a:p>
          <a:p>
            <a:endParaRPr lang="en-US" dirty="0"/>
          </a:p>
        </p:txBody>
      </p:sp>
      <p:pic>
        <p:nvPicPr>
          <p:cNvPr id="18" name="Picture Placeholder 17" descr="A person drawing on a white board">
            <a:extLst>
              <a:ext uri="{FF2B5EF4-FFF2-40B4-BE49-F238E27FC236}">
                <a16:creationId xmlns:a16="http://schemas.microsoft.com/office/drawing/2014/main" id="{301557C2-9072-409B-88EC-E8577CEFCA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5809" y="656633"/>
            <a:ext cx="5132388" cy="5132388"/>
          </a:xfr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86DB667-0553-4FB8-B0E0-77653993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C77C6228-C5A8-44DC-ABD7-A22A4475D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C563B34-DD53-4FB1-B8C2-8914E01C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8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81E8936-2270-47FE-94A4-398CB123E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16" name="Picture Placeholder 15" descr="Data Points Digital background">
            <a:extLst>
              <a:ext uri="{FF2B5EF4-FFF2-40B4-BE49-F238E27FC236}">
                <a16:creationId xmlns:a16="http://schemas.microsoft.com/office/drawing/2014/main" id="{361E9ADB-7377-4CF1-9AE4-AEFBDEBEEE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6472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0287FEC-3826-4868-8D93-52429C6156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186363" y="4314826"/>
            <a:ext cx="6557961" cy="1756634"/>
          </a:xfrm>
        </p:spPr>
        <p:txBody>
          <a:bodyPr>
            <a:normAutofit/>
          </a:bodyPr>
          <a:lstStyle/>
          <a:p>
            <a:r>
              <a:rPr lang="en-US" dirty="0"/>
              <a:t>I was able to gain a working knowledge of cloud computing by completing  challenges with Virtual Machine Instances,  Virtual Private Cloud,  Azure Virtual Machine Security, Cloud Storage and Cloud Monitoring.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39733"/>
            <a:ext cx="2628900" cy="153888"/>
          </a:xfrm>
        </p:spPr>
        <p:txBody>
          <a:bodyPr/>
          <a:lstStyle/>
          <a:p>
            <a:r>
              <a:rPr lang="en-US" dirty="0"/>
              <a:t>Tuesday, August 23,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613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581E8936-2270-47FE-94A4-398CB123E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pic>
        <p:nvPicPr>
          <p:cNvPr id="16" name="Picture Placeholder 15" descr="Data Points Digital background">
            <a:extLst>
              <a:ext uri="{FF2B5EF4-FFF2-40B4-BE49-F238E27FC236}">
                <a16:creationId xmlns:a16="http://schemas.microsoft.com/office/drawing/2014/main" id="{361E9ADB-7377-4CF1-9AE4-AEFBDEBEEE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6472"/>
          </a:xfr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0287FEC-3826-4868-8D93-52429C6156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8923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Live/recorded  class sections</a:t>
            </a:r>
          </a:p>
          <a:p>
            <a:r>
              <a:rPr lang="en-US" dirty="0"/>
              <a:t>Lesson modules</a:t>
            </a:r>
          </a:p>
          <a:p>
            <a:r>
              <a:rPr lang="en-US" dirty="0"/>
              <a:t>IPRO TV</a:t>
            </a:r>
          </a:p>
          <a:p>
            <a:r>
              <a:rPr lang="en-US" dirty="0"/>
              <a:t>Web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39733"/>
            <a:ext cx="2628900" cy="153888"/>
          </a:xfrm>
        </p:spPr>
        <p:txBody>
          <a:bodyPr/>
          <a:lstStyle/>
          <a:p>
            <a:r>
              <a:rPr lang="en-US" dirty="0"/>
              <a:t>Tuesday, August 23,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67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23" name="Subtitle 22">
            <a:extLst>
              <a:ext uri="{FF2B5EF4-FFF2-40B4-BE49-F238E27FC236}">
                <a16:creationId xmlns:a16="http://schemas.microsoft.com/office/drawing/2014/main" id="{8E5E4638-9BCB-4C2E-914F-CC868E202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  <a:alpha val="60000"/>
                  </a:schemeClr>
                </a:solidFill>
              </a:rPr>
              <a:t>Walter Williams</a:t>
            </a:r>
          </a:p>
          <a:p>
            <a:r>
              <a:rPr lang="en-US" dirty="0"/>
              <a:t>wwilliams71@my.devry.edu</a:t>
            </a:r>
          </a:p>
          <a:p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williamswalter67.wixsite.com</a:t>
            </a: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7" name="Picture Placeholder 26" descr="Data Points Digital background">
            <a:extLst>
              <a:ext uri="{FF2B5EF4-FFF2-40B4-BE49-F238E27FC236}">
                <a16:creationId xmlns:a16="http://schemas.microsoft.com/office/drawing/2014/main" id="{9E660784-34E2-4CDA-926A-DDD6AAF350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548640"/>
            <a:ext cx="5084064" cy="2880360"/>
          </a:xfrm>
        </p:spPr>
      </p:pic>
      <p:pic>
        <p:nvPicPr>
          <p:cNvPr id="33" name="Picture Placeholder 32" descr="Data Points Digital background">
            <a:extLst>
              <a:ext uri="{FF2B5EF4-FFF2-40B4-BE49-F238E27FC236}">
                <a16:creationId xmlns:a16="http://schemas.microsoft.com/office/drawing/2014/main" id="{48106962-23C6-4DFE-BB3A-E5FFF03F38C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6248" y="3429000"/>
            <a:ext cx="5084064" cy="288036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3E305-6365-4345-8BD1-4A31C61D9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7A3FF-ED32-4C4A-A21F-848A3BF6F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60F23-FB58-4EF8-82FD-E86CED25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98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18" name="Picture Placeholder 17" descr="A group of people sitting at a table">
            <a:extLst>
              <a:ext uri="{FF2B5EF4-FFF2-40B4-BE49-F238E27FC236}">
                <a16:creationId xmlns:a16="http://schemas.microsoft.com/office/drawing/2014/main" id="{E2536017-F539-430C-A901-70AB81CA61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3054096" cy="3776472"/>
          </a:xfrm>
        </p:spPr>
      </p:pic>
      <p:pic>
        <p:nvPicPr>
          <p:cNvPr id="20" name="Picture Placeholder 19" descr="Data Points Digital background">
            <a:extLst>
              <a:ext uri="{FF2B5EF4-FFF2-40B4-BE49-F238E27FC236}">
                <a16:creationId xmlns:a16="http://schemas.microsoft.com/office/drawing/2014/main" id="{528A7D8D-1AB5-46C4-93FA-D92C2FD5169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3054096" y="0"/>
            <a:ext cx="3054096" cy="3776472"/>
          </a:xfrm>
        </p:spPr>
      </p:pic>
      <p:pic>
        <p:nvPicPr>
          <p:cNvPr id="25" name="Picture Placeholder 24" descr="Digital Graph Screen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904" y="0"/>
            <a:ext cx="3054096" cy="377647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/>
          <a:lstStyle/>
          <a:p>
            <a:r>
              <a:rPr lang="en-US"/>
              <a:t>Tuesday, February 2, 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3302E-502D-4151-81C9-5FD6AF95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3" name="Picture Placeholder 22" descr="A person drawing on a white board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6083808" y="0"/>
            <a:ext cx="3054096" cy="3776472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563" y="4508500"/>
            <a:ext cx="6221412" cy="1563688"/>
          </a:xfrm>
          <a:noFill/>
        </p:spPr>
        <p:txBody>
          <a:bodyPr>
            <a:normAutofit lnSpcReduction="10000"/>
          </a:bodyPr>
          <a:lstStyle/>
          <a:p>
            <a:r>
              <a:rPr lang="en-US" dirty="0"/>
              <a:t>This course gave me the opportunity to develop a working knowledge of virtual machines beginning with their implementation, and continuing with isolating sections of Azure cloud, launching resources with security and storage, while also monitoring the product.</a:t>
            </a:r>
          </a:p>
        </p:txBody>
      </p:sp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Virtual Machine Instances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Part 1</a:t>
            </a:r>
            <a:endParaRPr lang="en-US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29200" y="427686"/>
            <a:ext cx="213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>
                <a:latin typeface="+mn-lt"/>
                <a:ea typeface="+mn-ea"/>
                <a:cs typeface="+mn-cs"/>
              </a:rPr>
              <a:t>Deploying a VM in Azure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36A97-A99E-168C-5127-A0D837140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67" y="2307102"/>
            <a:ext cx="11183454" cy="278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0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29200" y="205154"/>
            <a:ext cx="213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/>
              <a:t>Connecting to the VM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F808F9-FF92-B587-1967-EA204A805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258" y="1460643"/>
            <a:ext cx="9678573" cy="513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3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2570DED-E942-4274-A5C5-61D0403EDC64}"/>
              </a:ext>
            </a:extLst>
          </p:cNvPr>
          <p:cNvSpPr txBox="1">
            <a:spLocks/>
          </p:cNvSpPr>
          <p:nvPr/>
        </p:nvSpPr>
        <p:spPr>
          <a:xfrm>
            <a:off x="5029200" y="114886"/>
            <a:ext cx="213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800" dirty="0">
                <a:latin typeface="+mn-lt"/>
                <a:ea typeface="+mn-ea"/>
                <a:cs typeface="+mn-cs"/>
              </a:rPr>
              <a:t>Deleting </a:t>
            </a:r>
          </a:p>
          <a:p>
            <a:pPr lvl="0"/>
            <a:r>
              <a:rPr lang="en-US" sz="2800" dirty="0">
                <a:latin typeface="+mn-lt"/>
                <a:ea typeface="+mn-ea"/>
                <a:cs typeface="+mn-cs"/>
              </a:rPr>
              <a:t>the VM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929104-50A6-BD93-D24B-668634B72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176" y="1525760"/>
            <a:ext cx="9167648" cy="433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80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7977" y="549275"/>
            <a:ext cx="2994195" cy="308143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Virtual Private Cloud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kern="1200" dirty="0">
                <a:latin typeface="+mn-lt"/>
                <a:ea typeface="+mn-ea"/>
                <a:cs typeface="+mn-cs"/>
              </a:rPr>
              <a:t>Part 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3279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{545E8015-C19F-4685-994B-FDED470E087C}tf33713516_win32</Template>
  <TotalTime>249</TotalTime>
  <Words>1041</Words>
  <Application>Microsoft Office PowerPoint</Application>
  <PresentationFormat>Widescreen</PresentationFormat>
  <Paragraphs>141</Paragraphs>
  <Slides>34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Gill Sans MT</vt:lpstr>
      <vt:lpstr>Segoe UI</vt:lpstr>
      <vt:lpstr>Walbaum Display</vt:lpstr>
      <vt:lpstr>3DFloatVTI</vt:lpstr>
      <vt:lpstr>Fundamental of Cloud Computing</vt:lpstr>
      <vt:lpstr>Agenda</vt:lpstr>
      <vt:lpstr>Challenges</vt:lpstr>
      <vt:lpstr>Introduction</vt:lpstr>
      <vt:lpstr>Virtual Machine Instances</vt:lpstr>
      <vt:lpstr>PowerPoint Presentation</vt:lpstr>
      <vt:lpstr>PowerPoint Presentation</vt:lpstr>
      <vt:lpstr>PowerPoint Presentation</vt:lpstr>
      <vt:lpstr>Virtual Private Cloud</vt:lpstr>
      <vt:lpstr>Creating a VNet with Two Subnets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Azure Virtual Machine Security </vt:lpstr>
      <vt:lpstr>PowerPoint Presentation</vt:lpstr>
      <vt:lpstr>PowerPoint Presentation</vt:lpstr>
      <vt:lpstr>PowerPoint Presentation</vt:lpstr>
      <vt:lpstr>PowerPoint Presentation</vt:lpstr>
      <vt:lpstr>Cloud Storage</vt:lpstr>
      <vt:lpstr>PowerPoint Presentation</vt:lpstr>
      <vt:lpstr>Question</vt:lpstr>
      <vt:lpstr>PowerPoint Presentation</vt:lpstr>
      <vt:lpstr>PowerPoint Presentation</vt:lpstr>
      <vt:lpstr>Cloud Monitoring</vt:lpstr>
      <vt:lpstr>PowerPoint Presentation</vt:lpstr>
      <vt:lpstr>PowerPoint Presentation</vt:lpstr>
      <vt:lpstr>PowerPoint Presentation</vt:lpstr>
      <vt:lpstr>PowerPoint Presentation</vt:lpstr>
      <vt:lpstr>The way to get started is to quit talking and begin doing.</vt:lpstr>
      <vt:lpstr>Summary</vt:lpstr>
      <vt:lpstr>References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 of Cloud Computing</dc:title>
  <dc:creator>Williams, Walter</dc:creator>
  <cp:lastModifiedBy>Williams, Walter</cp:lastModifiedBy>
  <cp:revision>7</cp:revision>
  <dcterms:created xsi:type="dcterms:W3CDTF">2022-08-23T02:25:32Z</dcterms:created>
  <dcterms:modified xsi:type="dcterms:W3CDTF">2022-08-26T02:54:14Z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